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76" r:id="rId7"/>
    <p:sldId id="277" r:id="rId8"/>
    <p:sldId id="267" r:id="rId9"/>
    <p:sldId id="269" r:id="rId10"/>
    <p:sldId id="270" r:id="rId11"/>
    <p:sldId id="272" r:id="rId12"/>
    <p:sldId id="273" r:id="rId13"/>
    <p:sldId id="274" r:id="rId14"/>
    <p:sldId id="275" r:id="rId15"/>
    <p:sldId id="278" r:id="rId16"/>
    <p:sldId id="258" r:id="rId1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9F6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7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9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5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4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9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5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2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AF82-2DBF-4F57-9CCC-3BD96638C520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A2A5A-6ED1-4EB2-AC58-AC1EC7A9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6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2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3468" y="64346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Систем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за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припрему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извршење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рачуноводство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и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извештавање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СПИРИ</a:t>
            </a:r>
            <a:endParaRPr lang="en-US" sz="4400" kern="1200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253" y="1896893"/>
            <a:ext cx="4942280" cy="306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73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6210" y="1174143"/>
            <a:ext cx="11679580" cy="501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За евидентирање прихода и расхода на терет средстава из осталих извора финансирања корисник може да има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више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 евиденционих рачуна.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На евиденционим рачунима осталих извора финансирања евидентирају се: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Остварени приходи;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Извршене трансакције плаћања од стране корисника;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Рефундације расхода.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Услов за остварење прихода је отворена апропријација прихода. </a:t>
            </a: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За разлику од извора 01 услов за извршење расхода је остварен приход и отворена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           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апропријација расхода.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99CBE0-E1FE-DE29-B733-7D72D69C7562}"/>
              </a:ext>
            </a:extLst>
          </p:cNvPr>
          <p:cNvSpPr/>
          <p:nvPr/>
        </p:nvSpPr>
        <p:spPr>
          <a:xfrm>
            <a:off x="0" y="-33964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ЕВИДЕНЦИОНИ РАЧУНИ ЗА ОСТАЛЕ ИЗВОРЕ ФИНАНСИРАЊА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4499" y="1781699"/>
            <a:ext cx="11556076" cy="4323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Корисници буџетских средстава који своје финансијско пословање обављају преко система СПИРИ, воде само помоћне књиге и евиденције;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Корисници ће уместо досадашњих 5 образаца за завршни рачун, подносити образац 1 (Биланс стања) и образац 5 (Извештај о извршењу буџета);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Шеме књижења су дефинисане у систему извршења буџета приликом уноса захтева за преузимање обавеза и захтева за плаћање преузетих обавеза;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Обавезе се аутоматски, путем шеме књижења, евидентирају у главној књизи;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Потраживања остају у помоћним евиденцијама корисника.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7D957E-FCC5-A690-D33F-3A309067FF9F}"/>
              </a:ext>
            </a:extLst>
          </p:cNvPr>
          <p:cNvSpPr/>
          <p:nvPr/>
        </p:nvSpPr>
        <p:spPr>
          <a:xfrm>
            <a:off x="0" y="-8085"/>
            <a:ext cx="12192000" cy="1394869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ВОЂЕЊЕ ПОСЛОВНИХ КЊИГА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И ЕВИДЕНТИРАЊЕ ТРАНСАКЦИЈА У ГЛАВНОЈ КЊИЗИ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6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95942" y="1118065"/>
            <a:ext cx="11643361" cy="5486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Преузимање обавеза у систему врши се након потписивања уговора или другог правног акта. 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У систему je омогућено ручно креирање преузетих обавеза као и збирно учитавање преузетих обавеза путем XML фајла.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Преузете обавезе за зараде и друга примања за кориснике који су укључени у Централни информациони систем за обрачун зарада у јавном сектору (ИСКРА) вршиће се аутоматским учитавањем у Систем за припрему, извршење, рачуноводство и извештавање (СПИРИ). 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Структуре фајлова су доступне у оквиру корисничке документације.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У систему се врши и рана најава преузетих обавеза од почетка поступка набавке па до закључења уговора. У евиденцији уговора уносе се подаци о покренутим поступцима јавних набавки, тако да се приликом креирања преузетих обавеза уноси податак о броју уговора из евиденције.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Захтев за плаћање се може креирати истовремено када и преузета обавеза или накнадно након одобравања преузете обавезе. На основу одобреног захтева за плаћање, налог за плаћање се генерише и чека реализацију до очекиваног датума плаћања.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57532-287C-25B9-7350-E5224A5F2B98}"/>
              </a:ext>
            </a:extLst>
          </p:cNvPr>
          <p:cNvSpPr/>
          <p:nvPr/>
        </p:nvSpPr>
        <p:spPr>
          <a:xfrm>
            <a:off x="0" y="-59843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ПРЕУЗЕТЕ ОБАВЕЗЕ И ПЛАЋАЊА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0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3539" y="1267868"/>
            <a:ext cx="11684922" cy="458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За приступ тестном систему потребно је регистровати организацију.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Попуњава се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online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 захтев на исти начин као и за друге системе из надлежности Управе за трезор чији су корисници и школе (ЦРФ, ИСПФИ, ЕПП).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На тај начин један запослени (регистровани локални администартор) остварује право приступа.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Администрацију корисничких налога (отварање корисничких налога за друге запослене, доделу корисничких улога и овлашћења) такође врше локални администратори.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Препорука је да обавезно за једну школу буде више запослених којима је омогућен приступ.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9BDEFA-9ADD-25EA-3C69-7AF993636D55}"/>
              </a:ext>
            </a:extLst>
          </p:cNvPr>
          <p:cNvSpPr/>
          <p:nvPr/>
        </p:nvSpPr>
        <p:spPr>
          <a:xfrm>
            <a:off x="0" y="0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ПРИСТУП СИСТЕМУ И АДМИНИСТРАЦИЈА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4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3539" y="1385659"/>
            <a:ext cx="11684922" cy="4381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У циљу ефикаснијег спровођења обука и активног учешћа потребно је да се учесници минимално информишу о систему извршења буџета, као и самој апликацији путем које се спроводе активности - СПИРИ. 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Правилник о систему извршења буџета са прилозима је доступан и на сајту УТ у делу прописа.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На сајту у делу сервиси се налазе кратке информације о сервису, линкови за приступ и видео презентације. Видео презентације су намењене online обуци корисника и приказују рад у систему са основним функционалностима. 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Препорука је да се прегледају видео презентације јер је тај део и предмет обуке која ће се одржати током марта.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2B084B-6202-6703-7B44-10722BAEE68E}"/>
              </a:ext>
            </a:extLst>
          </p:cNvPr>
          <p:cNvSpPr/>
          <p:nvPr/>
        </p:nvSpPr>
        <p:spPr>
          <a:xfrm>
            <a:off x="0" y="0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ОБУКА И ТЕСТИРАЊЕ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5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3539" y="1385659"/>
            <a:ext cx="11684922" cy="4246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Технички предуслови за приступ корисника тестном систему СПИРИ су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Поседовање рачунара са неким од оперативних система заступљених на тржишту (минимум </a:t>
            </a:r>
            <a:r>
              <a:rPr lang="sr-Latn-RS" sz="2400" dirty="0">
                <a:solidFill>
                  <a:schemeClr val="accent5">
                    <a:lumMod val="75000"/>
                  </a:schemeClr>
                </a:solidFill>
              </a:rPr>
              <a:t>Windows 7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или новији) и неким од популарних интернет прегледача (</a:t>
            </a:r>
            <a:r>
              <a:rPr lang="sr-Latn-RS" sz="2400" dirty="0">
                <a:solidFill>
                  <a:schemeClr val="accent5">
                    <a:lumMod val="75000"/>
                  </a:schemeClr>
                </a:solidFill>
              </a:rPr>
              <a:t>Mozilla Firefox, Google Chrome, Safari, Edge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и сл);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Приступ интернету;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Адреса електронске поште.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2B084B-6202-6703-7B44-10722BAEE68E}"/>
              </a:ext>
            </a:extLst>
          </p:cNvPr>
          <p:cNvSpPr/>
          <p:nvPr/>
        </p:nvSpPr>
        <p:spPr>
          <a:xfrm>
            <a:off x="0" y="0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ТЕХНИЧКИ ПРЕДУСЛОВИ ЗА ПРИСТУП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7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90" y="4999519"/>
            <a:ext cx="2724019" cy="1690254"/>
          </a:xfrm>
          <a:prstGeom prst="rect">
            <a:avLst/>
          </a:prstGeom>
        </p:spPr>
      </p:pic>
      <p:sp>
        <p:nvSpPr>
          <p:cNvPr id="5" name="Title 1"/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67861" y="23170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6600" b="1" dirty="0">
                <a:solidFill>
                  <a:schemeClr val="accent5">
                    <a:lumMod val="75000"/>
                  </a:schemeClr>
                </a:solidFill>
              </a:rPr>
              <a:t>Хвала на пажњи</a:t>
            </a:r>
            <a:endParaRPr lang="en-US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1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443" y="572679"/>
            <a:ext cx="11770821" cy="5714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Систем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за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припрему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извршење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рачуноводство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и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извештавање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– СПИРИ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је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информациони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систем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који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на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јединствен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начин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подржава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све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активности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Министарства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финансија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и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Управе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за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трезор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вези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буџетом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Републике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Србије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чиме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поједностављује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начин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рада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корисника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и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омогућава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ефикаснији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начин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управљања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системом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јавних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финансија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У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систем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су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укључени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корисници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буџетских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средстава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Републике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Србије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корисници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Министарства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културе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корисници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Управе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за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извршење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кривичних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санкција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Правосудни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органи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корисници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Министарства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за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рад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запошљавање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борачка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и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социјална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питања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корисници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Министарства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спорта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корисници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Министарства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привреде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Индиректни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корисник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Министарства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унутрашњих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послова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9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pic>
        <p:nvPicPr>
          <p:cNvPr id="5" name="Slika 87" descr="Diagram, application&#10;&#10;Description automatically generated">
            <a:extLst>
              <a:ext uri="{FF2B5EF4-FFF2-40B4-BE49-F238E27FC236}">
                <a16:creationId xmlns:a16="http://schemas.microsoft.com/office/drawing/2014/main" id="{1FEFBFE3-FDEE-4731-8E32-A4FEE10CBC8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38557" y="1260786"/>
            <a:ext cx="7699246" cy="46056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26512" y="6109736"/>
            <a:ext cx="352333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Cyrl-RS" dirty="0">
                <a:solidFill>
                  <a:srgbClr val="2F559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Фазе у процесу припреме буџета</a:t>
            </a:r>
            <a:endParaRPr lang="en-US" dirty="0">
              <a:solidFill>
                <a:srgbClr val="2F559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AE84C0-469B-7A5A-CA4C-DBC2DD4191AB}"/>
              </a:ext>
            </a:extLst>
          </p:cNvPr>
          <p:cNvSpPr/>
          <p:nvPr/>
        </p:nvSpPr>
        <p:spPr>
          <a:xfrm>
            <a:off x="0" y="-8085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solidFill>
                  <a:schemeClr val="accent5">
                    <a:lumMod val="75000"/>
                  </a:schemeClr>
                </a:solidFill>
              </a:rPr>
              <a:t>РАД У СИСТЕМУ СПИРИ МОДУЛ ЗА ПРИПРЕМУ БУЏЕТА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03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8085"/>
            <a:ext cx="12192000" cy="716350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Cyrl-RS" sz="3000" b="1" dirty="0">
                <a:solidFill>
                  <a:schemeClr val="accent5">
                    <a:lumMod val="75000"/>
                  </a:schemeClr>
                </a:solidFill>
              </a:rPr>
              <a:t>РАД У СИСТЕМУ СПИРИ</a:t>
            </a:r>
            <a:endParaRPr lang="en-US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254" y="940271"/>
            <a:ext cx="12045738" cy="5239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Директни корисници ће радити у модулу за припрему буџета у следећим фазама: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Предлагање приоритетних области финансирања (ПОФ)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Предлагање финансијских планова до 15.9.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sr-Cyrl-RS" b="1" dirty="0">
                <a:solidFill>
                  <a:schemeClr val="accent5">
                    <a:lumMod val="75000"/>
                  </a:schemeClr>
                </a:solidFill>
              </a:rPr>
              <a:t>Мишљење на нацрт закона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Мишљење на ребаланс буџета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Индиректни корисници </a:t>
            </a:r>
            <a:r>
              <a:rPr lang="sr-Cyrl-RS" b="1" dirty="0">
                <a:solidFill>
                  <a:schemeClr val="accent5">
                    <a:lumMod val="75000"/>
                  </a:schemeClr>
                </a:solidFill>
              </a:rPr>
              <a:t>неће радити у модулу за припрему буџета</a:t>
            </a: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r-Cyrl-RS" b="1" dirty="0">
                <a:solidFill>
                  <a:schemeClr val="accent5">
                    <a:lumMod val="75000"/>
                  </a:schemeClr>
                </a:solidFill>
              </a:rPr>
              <a:t>Надлежни директан корисник </a:t>
            </a: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прикупља предлоге финансијских планова индиректних корисника, евентуално коригује износе и уноси предлоге апропријација у оквиру главе индиректних корисника у модул за припрему буџета.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Директан корисник је у обавези да у оквиру главе индиректних корисника планира апропријације </a:t>
            </a:r>
            <a:r>
              <a:rPr lang="sr-Cyrl-RS" b="1" dirty="0">
                <a:solidFill>
                  <a:schemeClr val="accent5">
                    <a:lumMod val="75000"/>
                  </a:schemeClr>
                </a:solidFill>
              </a:rPr>
              <a:t>из свих извора финансирања</a:t>
            </a: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Уколико у Закону нема планираних средстава из других извора финансирања на глави индиректних корисника, неће се моћи вршити плаћање док се не одобри промена апропријација у складу са Законом о буџетском систему.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Средства за финансирање једног КЈС, односно индиректног корисника, планирају се на једној глави                          (нпр. средства за основну школу „Х“ планирају се само на глави Основно образовање).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85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27635" y="264470"/>
            <a:ext cx="8317148" cy="38521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РАД У СИСТЕМУ СПИРИ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44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МОДУЛ ЗА ИЗВРШЕЊЕ БУЏЕТА</a:t>
            </a:r>
          </a:p>
        </p:txBody>
      </p:sp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7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0109" y="341021"/>
            <a:ext cx="11646131" cy="5562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Реализација расхода утврђених Законом о буџету РС, врши се кроз Систем за припрему, извршење, рачуноводство и извештавање (СПИРИ).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Као предуслов за реализацију расхода, корисници буџетски средстава (директни и индиректни) у СПИРИ, на месечном нивоу, уносе своје финансијске планове прихода и расхода, до петог у месецу за период од следећег месеца до краја године.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Унети финансијски планови представљају основ за утврђивање квота, односно расподелу апропријације на месечне износе потрошње до краја године.</a:t>
            </a:r>
            <a:endParaRPr lang="en-US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 algn="just"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sr-Cyrl-RS" dirty="0">
                <a:solidFill>
                  <a:schemeClr val="bg2">
                    <a:lumMod val="25000"/>
                  </a:schemeClr>
                </a:solidFill>
              </a:rPr>
              <a:t>Корисници буџетских средстава могу да врше плаћања до висине расхода и издатака који су утврђени квотама за одређени период.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 algn="just"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Уколико се јави потреба за додатним средствима за реализацију расхода који у тренутку израде финансијског плана нису били познати, корисник буџетских средстава може да поднесе захтев за промену квота са образложењем тражене промене.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 algn="just"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 algn="just"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sr-Cyrl-RS" dirty="0">
                <a:solidFill>
                  <a:schemeClr val="bg2">
                    <a:lumMod val="25000"/>
                  </a:schemeClr>
                </a:solidFill>
              </a:rPr>
              <a:t>У складу са Правилником о извршењу буџета, корисници буџетских средстава уносе у СПИРИ захтеве за преузимање обавеза, као и захтеве за плаћање, у складу са учитаним квотама.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 algn="just"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3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Уколико се појави потреба за хитним плаћањем, корисник буџетских средстава може доставити Образац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           </a:t>
            </a: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за унос захтева за преузимање обавеза у складу са чланом 22. Правилника о систему за извршење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sr-Cyrl-RS" dirty="0">
                <a:solidFill>
                  <a:schemeClr val="accent5">
                    <a:lumMod val="75000"/>
                  </a:schemeClr>
                </a:solidFill>
              </a:rPr>
              <a:t>буџета РС.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7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89220" y="307603"/>
            <a:ext cx="8702033" cy="38521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РАД У СИСТЕМУ СПИРИ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40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МОДУЛ ЗА </a:t>
            </a:r>
            <a:endParaRPr lang="en-US" sz="40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40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РАЧУНОВОДСТВО И ИЗВЕШТАВАЊЕ</a:t>
            </a:r>
            <a:endParaRPr lang="en-US" sz="4000" b="1" kern="1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2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6492" y="1328438"/>
            <a:ext cx="11679382" cy="418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Преласком у систем СПИРИ корисницима се укидају подрачуни које су имали у платном промету. Трансакције које се извршавају евидентирају се на евиденционим рачунима.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Евиденциони рачуни (ЕР)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представљају рачуне преко ко</a:t>
            </a:r>
            <a:r>
              <a:rPr lang="sr-Cyrl-RS" sz="2200">
                <a:solidFill>
                  <a:schemeClr val="accent5">
                    <a:lumMod val="75000"/>
                  </a:schemeClr>
                </a:solidFill>
              </a:rPr>
              <a:t>јих</a:t>
            </a:r>
            <a:r>
              <a:rPr lang="ru-RU" sz="22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се евидентирају новчане трансакције у систему СПИРИ.</a:t>
            </a: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Евиденциони рачуни не учествују у платном промету, већ представљају аналитику новчаних трансакција које се у платном промету обављају преко  рачуна извршења буџета.</a:t>
            </a:r>
          </a:p>
          <a:p>
            <a:pPr marL="171450" lvl="0" indent="-1714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У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зависности које изворе финансирања корисник има, може имати више евиденционих рачуна, при чему најмање по један евиденциони рачун за сваки извор финансирања.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6637BD-B6A5-C1DF-1CE0-3FCF468A129C}"/>
              </a:ext>
            </a:extLst>
          </p:cNvPr>
          <p:cNvSpPr/>
          <p:nvPr/>
        </p:nvSpPr>
        <p:spPr>
          <a:xfrm>
            <a:off x="0" y="-8085"/>
            <a:ext cx="12192000" cy="921021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Cyrl-RS" sz="3000" b="1" dirty="0">
                <a:solidFill>
                  <a:schemeClr val="accent5">
                    <a:lumMod val="75000"/>
                  </a:schemeClr>
                </a:solidFill>
              </a:rPr>
              <a:t>ЕВИДЕНЦИОНИ РАЧУНИ</a:t>
            </a:r>
            <a:endParaRPr lang="en-US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6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617" y="5750169"/>
            <a:ext cx="1785383" cy="11078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" y="1333170"/>
            <a:ext cx="11734800" cy="4191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Изузетно за извор финансирања 01 - Приходи и примања из буџета кориснику се отвара само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један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евиденциони рачун за евидентирање плаћања на терет средстава одобрених буџетом. 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Евиденциони рачун извора 01 се аутоматски отвара.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На евиденционом рачуна извора 01 евидентирају се: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Извршене трансакције плаћања од стране корисника;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SzPct val="50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Рефундације расхода и издатака.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Услов за извршавање  расхода и издатака из извора 01 је да корисник има отворену апропријацију.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5BF15D-6D57-23D7-6D4D-73019A5CA139}"/>
              </a:ext>
            </a:extLst>
          </p:cNvPr>
          <p:cNvSpPr/>
          <p:nvPr/>
        </p:nvSpPr>
        <p:spPr>
          <a:xfrm>
            <a:off x="0" y="-8085"/>
            <a:ext cx="12192000" cy="888064"/>
          </a:xfrm>
          <a:prstGeom prst="rect">
            <a:avLst/>
          </a:prstGeom>
          <a:solidFill>
            <a:srgbClr val="E2E9F6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>
                <a:solidFill>
                  <a:schemeClr val="accent5">
                    <a:lumMod val="75000"/>
                  </a:schemeClr>
                </a:solidFill>
              </a:rPr>
              <a:t>ЕВИДЕНЦИОНИ РАЧУН ЗА ИЗВОР 01 – ПРИХОДИ И ПРИМАЊА ИЗ БУЏЕТА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1281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Хвала на пажњи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Nemanja Jovanovic</dc:creator>
  <cp:lastModifiedBy>Управа за трезор</cp:lastModifiedBy>
  <cp:revision>32</cp:revision>
  <cp:lastPrinted>2023-02-23T08:16:54Z</cp:lastPrinted>
  <dcterms:created xsi:type="dcterms:W3CDTF">2023-02-22T12:21:19Z</dcterms:created>
  <dcterms:modified xsi:type="dcterms:W3CDTF">2023-02-27T10:15:29Z</dcterms:modified>
</cp:coreProperties>
</file>